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56" r:id="rId2"/>
    <p:sldId id="258" r:id="rId3"/>
    <p:sldId id="270" r:id="rId4"/>
    <p:sldId id="259" r:id="rId5"/>
    <p:sldId id="272" r:id="rId6"/>
    <p:sldId id="264" r:id="rId7"/>
    <p:sldId id="271" r:id="rId8"/>
    <p:sldId id="263" r:id="rId9"/>
    <p:sldId id="266" r:id="rId10"/>
    <p:sldId id="267" r:id="rId11"/>
    <p:sldId id="268" r:id="rId12"/>
    <p:sldId id="269" r:id="rId13"/>
    <p:sldId id="273" r:id="rId1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4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90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08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97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58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979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493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32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62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4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52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37" r:id="rId4"/>
    <p:sldLayoutId id="2147483738" r:id="rId5"/>
    <p:sldLayoutId id="2147483743" r:id="rId6"/>
    <p:sldLayoutId id="2147483739" r:id="rId7"/>
    <p:sldLayoutId id="2147483740" r:id="rId8"/>
    <p:sldLayoutId id="2147483741" r:id="rId9"/>
    <p:sldLayoutId id="2147483742" r:id="rId10"/>
    <p:sldLayoutId id="21474837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2950D9A-4705-4314-961A-4F88B2CE4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3969F2-ED52-4E5C-B3FC-01E01B8B9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FDAE7C0-A602-0333-259A-04A1F2A051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225" y="2206255"/>
            <a:ext cx="5645888" cy="2566237"/>
          </a:xfrm>
        </p:spPr>
        <p:txBody>
          <a:bodyPr anchor="t">
            <a:normAutofit/>
          </a:bodyPr>
          <a:lstStyle/>
          <a:p>
            <a:pPr algn="l"/>
            <a:r>
              <a:rPr lang="hr-HR" sz="4800" dirty="0"/>
              <a:t>ULAGANJA IZVAN VLASTITOG PODUZEĆA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E74AB2F9-D968-B2AC-4271-9AAF16122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5026" y="603724"/>
            <a:ext cx="5522087" cy="999460"/>
          </a:xfrm>
        </p:spPr>
        <p:txBody>
          <a:bodyPr anchor="b">
            <a:normAutofit/>
          </a:bodyPr>
          <a:lstStyle/>
          <a:p>
            <a:r>
              <a:rPr lang="hr-HR" dirty="0"/>
              <a:t>3. Ulaganje u poduzetnički pothvat</a:t>
            </a:r>
          </a:p>
        </p:txBody>
      </p:sp>
      <p:pic>
        <p:nvPicPr>
          <p:cNvPr id="4" name="Picture 3" descr="Abstract smoke background">
            <a:extLst>
              <a:ext uri="{FF2B5EF4-FFF2-40B4-BE49-F238E27FC236}">
                <a16:creationId xmlns:a16="http://schemas.microsoft.com/office/drawing/2014/main" id="{076EA997-77E8-4AB7-9126-6D0B4E34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48" r="22889" b="-1"/>
          <a:stretch>
            <a:fillRect/>
          </a:stretch>
        </p:blipFill>
        <p:spPr>
          <a:xfrm>
            <a:off x="5879804" y="-6350"/>
            <a:ext cx="6312196" cy="6874330"/>
          </a:xfrm>
          <a:custGeom>
            <a:avLst/>
            <a:gdLst/>
            <a:ahLst/>
            <a:cxnLst/>
            <a:rect l="l" t="t" r="r" b="b"/>
            <a:pathLst>
              <a:path w="6312196" h="6874330">
                <a:moveTo>
                  <a:pt x="2047193" y="0"/>
                </a:moveTo>
                <a:lnTo>
                  <a:pt x="6312196" y="0"/>
                </a:lnTo>
                <a:lnTo>
                  <a:pt x="6312196" y="6874330"/>
                </a:lnTo>
                <a:lnTo>
                  <a:pt x="0" y="6874330"/>
                </a:lnTo>
                <a:close/>
              </a:path>
            </a:pathLst>
          </a:cu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634715" y="0"/>
            <a:ext cx="914401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niOkvir 4">
            <a:extLst>
              <a:ext uri="{FF2B5EF4-FFF2-40B4-BE49-F238E27FC236}">
                <a16:creationId xmlns:a16="http://schemas.microsoft.com/office/drawing/2014/main" id="{66EF9965-0F5B-A261-C4C2-0317124E6AB3}"/>
              </a:ext>
            </a:extLst>
          </p:cNvPr>
          <p:cNvSpPr txBox="1"/>
          <p:nvPr/>
        </p:nvSpPr>
        <p:spPr>
          <a:xfrm>
            <a:off x="1118681" y="5817140"/>
            <a:ext cx="4890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dirty="0"/>
              <a:t>Izradila: Marina Juriša, </a:t>
            </a:r>
            <a:r>
              <a:rPr lang="hr-HR" dirty="0" err="1"/>
              <a:t>dipl.oec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94979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ULAGANJA IZVAN VLASTITOG PODUZEĆA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573758"/>
            <a:ext cx="9906000" cy="4024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800" dirty="0"/>
              <a:t>Razlozi ulaganja:</a:t>
            </a:r>
          </a:p>
          <a:p>
            <a:r>
              <a:rPr lang="hr-HR" sz="2800" dirty="0"/>
              <a:t>poduzetnik nema viziju vlastitog poduzetničkog pothvata</a:t>
            </a:r>
          </a:p>
          <a:p>
            <a:r>
              <a:rPr lang="hr-HR" sz="2800" dirty="0"/>
              <a:t>u tuđem pothvatu vidi veću dobit</a:t>
            </a:r>
          </a:p>
          <a:p>
            <a:r>
              <a:rPr lang="hr-HR" sz="2800" dirty="0"/>
              <a:t>nije zadovoljan prinosom na kapital u banci</a:t>
            </a:r>
          </a:p>
        </p:txBody>
      </p:sp>
    </p:spTree>
    <p:extLst>
      <p:ext uri="{BB962C8B-B14F-4D97-AF65-F5344CB8AC3E}">
        <p14:creationId xmlns:p14="http://schemas.microsoft.com/office/powerpoint/2010/main" val="3607992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9B903-3A9B-CDE6-23D4-105BF1664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7B56D-FC20-0AD6-F398-4AA76B449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ULAGANJA IZVAN VLASTITOG PODUZEĆA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37786-F7C7-F7CB-F36B-53DCA674B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HR" sz="2800" dirty="0"/>
              <a:t>Prednost: nepostojanje neprekidne brige za rezultat poslovanja</a:t>
            </a:r>
          </a:p>
          <a:p>
            <a:pPr marL="0" indent="0">
              <a:buNone/>
            </a:pPr>
            <a:r>
              <a:rPr lang="hr-HR" sz="2800" dirty="0"/>
              <a:t>Nedostatak: rizik</a:t>
            </a:r>
          </a:p>
          <a:p>
            <a:pPr marL="0" indent="0">
              <a:buNone/>
            </a:pPr>
            <a:endParaRPr lang="hr-HR" sz="2800" dirty="0"/>
          </a:p>
          <a:p>
            <a:pPr marL="0" indent="0">
              <a:buNone/>
            </a:pPr>
            <a:r>
              <a:rPr lang="hr-HR" sz="2800" dirty="0"/>
              <a:t>Vrste:</a:t>
            </a:r>
          </a:p>
          <a:p>
            <a:pPr>
              <a:buFontTx/>
              <a:buChar char="-"/>
            </a:pPr>
            <a:r>
              <a:rPr lang="hr-HR" sz="2800" dirty="0"/>
              <a:t>Zajedničko ulaganje (joint </a:t>
            </a:r>
            <a:r>
              <a:rPr lang="hr-HR" sz="2800" dirty="0" err="1"/>
              <a:t>venture</a:t>
            </a:r>
            <a:r>
              <a:rPr lang="hr-HR" sz="2800" dirty="0"/>
              <a:t>)</a:t>
            </a:r>
          </a:p>
          <a:p>
            <a:pPr>
              <a:buFontTx/>
              <a:buChar char="-"/>
            </a:pPr>
            <a:r>
              <a:rPr lang="hr-HR" sz="2800" dirty="0"/>
              <a:t>Spajanje i pripajanje</a:t>
            </a:r>
          </a:p>
          <a:p>
            <a:pPr>
              <a:buFontTx/>
              <a:buChar char="-"/>
            </a:pPr>
            <a:r>
              <a:rPr lang="hr-HR" sz="2800" dirty="0"/>
              <a:t>Ulaganja u vrijednosne papire, investicijske fondove,..</a:t>
            </a:r>
          </a:p>
        </p:txBody>
      </p:sp>
    </p:spTree>
    <p:extLst>
      <p:ext uri="{BB962C8B-B14F-4D97-AF65-F5344CB8AC3E}">
        <p14:creationId xmlns:p14="http://schemas.microsoft.com/office/powerpoint/2010/main" val="3470495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ZAJEDNIČKO ULAGANJE</a:t>
            </a:r>
            <a:br>
              <a:rPr lang="hr-HR" dirty="0"/>
            </a:br>
            <a:r>
              <a:rPr lang="hr-HR" dirty="0"/>
              <a:t>(JOINT VENTURE)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300175"/>
            <a:ext cx="9906000" cy="2096727"/>
          </a:xfrm>
        </p:spPr>
        <p:txBody>
          <a:bodyPr>
            <a:normAutofit/>
          </a:bodyPr>
          <a:lstStyle/>
          <a:p>
            <a:r>
              <a:rPr lang="hr-HR" sz="2800" dirty="0"/>
              <a:t>Zajedničko ulaganje je specifičan oblik povezivanja poduzeća udruživanjem kapitala na zajedničkom projektu (pothvatu).</a:t>
            </a:r>
          </a:p>
          <a:p>
            <a:r>
              <a:rPr lang="hr-HR" sz="2800" dirty="0"/>
              <a:t>Cilj je ostvariti bolju poziciju na tržištima, nego što bi svako posebno to ostvario</a:t>
            </a:r>
          </a:p>
          <a:p>
            <a:pPr marL="0" indent="0">
              <a:buNone/>
            </a:pP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3752028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D510F-D980-A48F-46DF-3977D259D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F1AC-5842-5210-C639-BD2A7690D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ZAJEDNIČKO ULAGANJE</a:t>
            </a:r>
            <a:br>
              <a:rPr lang="hr-HR" dirty="0"/>
            </a:br>
            <a:r>
              <a:rPr lang="hr-HR" dirty="0"/>
              <a:t>(JOINT VENTURE)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72B78-57FF-32A7-BE43-8BCC6B75D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300175"/>
            <a:ext cx="9906000" cy="4024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800" dirty="0"/>
              <a:t>Razlozi za zajedničko ulaganje:</a:t>
            </a:r>
          </a:p>
          <a:p>
            <a:pPr lvl="1"/>
            <a:r>
              <a:rPr lang="hr-HR" sz="2800" dirty="0"/>
              <a:t>Razvoj nove tehnologije</a:t>
            </a:r>
          </a:p>
          <a:p>
            <a:pPr lvl="1"/>
            <a:r>
              <a:rPr lang="hr-HR" sz="2800" dirty="0"/>
              <a:t>Smanjenje rizika</a:t>
            </a:r>
          </a:p>
          <a:p>
            <a:pPr lvl="1"/>
            <a:r>
              <a:rPr lang="hr-HR" sz="2800" dirty="0"/>
              <a:t>Lakše prikupljanje sredstava</a:t>
            </a:r>
          </a:p>
          <a:p>
            <a:pPr lvl="1"/>
            <a:r>
              <a:rPr lang="hr-HR" sz="2800" dirty="0"/>
              <a:t>Prodor na novo tržište</a:t>
            </a:r>
          </a:p>
          <a:p>
            <a:pPr lvl="1"/>
            <a:r>
              <a:rPr lang="hr-HR" sz="2800" dirty="0"/>
              <a:t>Komplementarnost proizvodnih programa</a:t>
            </a:r>
          </a:p>
        </p:txBody>
      </p:sp>
    </p:spTree>
    <p:extLst>
      <p:ext uri="{BB962C8B-B14F-4D97-AF65-F5344CB8AC3E}">
        <p14:creationId xmlns:p14="http://schemas.microsoft.com/office/powerpoint/2010/main" val="3195860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ZAJEDNIČKO ULAGANJE</a:t>
            </a:r>
            <a:br>
              <a:rPr lang="hr-HR" dirty="0"/>
            </a:br>
            <a:r>
              <a:rPr lang="hr-HR" dirty="0"/>
              <a:t>(JOINT VENTURE)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730194"/>
            <a:ext cx="9906000" cy="2212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200" dirty="0"/>
              <a:t>Prednosti:</a:t>
            </a:r>
          </a:p>
          <a:p>
            <a:r>
              <a:rPr lang="hr-HR" sz="3200" dirty="0"/>
              <a:t>Dopunjavanje i korištenje </a:t>
            </a:r>
            <a:r>
              <a:rPr lang="hr-HR" sz="3200" dirty="0" err="1"/>
              <a:t>resura</a:t>
            </a:r>
            <a:r>
              <a:rPr lang="hr-HR" sz="3200" dirty="0"/>
              <a:t> i vještina</a:t>
            </a:r>
          </a:p>
          <a:p>
            <a:r>
              <a:rPr lang="hr-HR" sz="3200" dirty="0"/>
              <a:t>Transfer tehnologije i </a:t>
            </a:r>
            <a:r>
              <a:rPr lang="hr-HR" sz="3200" dirty="0" err="1"/>
              <a:t>know</a:t>
            </a:r>
            <a:r>
              <a:rPr lang="hr-HR" sz="3200" dirty="0"/>
              <a:t> how-a</a:t>
            </a:r>
          </a:p>
        </p:txBody>
      </p:sp>
    </p:spTree>
    <p:extLst>
      <p:ext uri="{BB962C8B-B14F-4D97-AF65-F5344CB8AC3E}">
        <p14:creationId xmlns:p14="http://schemas.microsoft.com/office/powerpoint/2010/main" val="1495126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A9954-3184-7A4F-A56D-96A916E1E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81BAC-A5AE-E2ED-5534-AE88C848C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ZAJEDNIČKO ULAGANJE</a:t>
            </a:r>
            <a:br>
              <a:rPr lang="hr-HR" dirty="0"/>
            </a:br>
            <a:r>
              <a:rPr lang="hr-HR" dirty="0"/>
              <a:t>(JOINT VENTURE)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FB50A-12E2-EFE8-3D0D-1D696206A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HR" sz="2800" dirty="0"/>
              <a:t>Razlikujemo:</a:t>
            </a:r>
          </a:p>
          <a:p>
            <a:r>
              <a:rPr lang="hr-HR" sz="2800" dirty="0"/>
              <a:t>bilateralno (udruženje dva poduzetnika)</a:t>
            </a:r>
          </a:p>
          <a:p>
            <a:r>
              <a:rPr lang="hr-HR" sz="2800" dirty="0"/>
              <a:t>multilateralno (udruženje tri i više poduzetnika)</a:t>
            </a:r>
          </a:p>
          <a:p>
            <a:endParaRPr lang="hr-HR" sz="2800" dirty="0"/>
          </a:p>
          <a:p>
            <a:r>
              <a:rPr lang="hr-HR" sz="2800" dirty="0"/>
              <a:t>Udružuju se poduzetnici unutar i izvan zemlje</a:t>
            </a:r>
          </a:p>
        </p:txBody>
      </p:sp>
    </p:spTree>
    <p:extLst>
      <p:ext uri="{BB962C8B-B14F-4D97-AF65-F5344CB8AC3E}">
        <p14:creationId xmlns:p14="http://schemas.microsoft.com/office/powerpoint/2010/main" val="3618168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SPAJANJE I PRIPAJANJE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748856"/>
            <a:ext cx="9906000" cy="4024424"/>
          </a:xfrm>
        </p:spPr>
        <p:txBody>
          <a:bodyPr>
            <a:normAutofit/>
          </a:bodyPr>
          <a:lstStyle/>
          <a:p>
            <a:r>
              <a:rPr lang="hr-HR" sz="2800" dirty="0"/>
              <a:t>Kada poduzeću za ostvarivanje rasta nisu dovoljne samo vlastite snage odlučuju se na ekspanziju poslovanja putem spajanja i pripajanja ili strateških povezivanja</a:t>
            </a:r>
          </a:p>
        </p:txBody>
      </p:sp>
    </p:spTree>
    <p:extLst>
      <p:ext uri="{BB962C8B-B14F-4D97-AF65-F5344CB8AC3E}">
        <p14:creationId xmlns:p14="http://schemas.microsoft.com/office/powerpoint/2010/main" val="311172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SPAJANJA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200" dirty="0"/>
              <a:t>Udruživanje dvaju ili više poduzeća</a:t>
            </a:r>
          </a:p>
          <a:p>
            <a:r>
              <a:rPr lang="hr-HR" sz="3200" dirty="0"/>
              <a:t>Prilikom spajanja nastaje novo poduzeće, a ranija samostalna poduzeća prestaju postojati</a:t>
            </a:r>
          </a:p>
          <a:p>
            <a:r>
              <a:rPr lang="hr-HR" sz="3200" dirty="0"/>
              <a:t>Imovina i obveze prelaze na novo društvo</a:t>
            </a:r>
          </a:p>
          <a:p>
            <a:endParaRPr lang="hr-HR" sz="3200" dirty="0"/>
          </a:p>
          <a:p>
            <a:endParaRPr lang="hr-HR" sz="3200" dirty="0"/>
          </a:p>
        </p:txBody>
      </p:sp>
      <p:pic>
        <p:nvPicPr>
          <p:cNvPr id="4" name="Slika 3" descr="Slika na kojoj se prikazuje krug, grafika, Font, logotip&#10;&#10;Sadržaj generiran uz AI možda nije točan.">
            <a:extLst>
              <a:ext uri="{FF2B5EF4-FFF2-40B4-BE49-F238E27FC236}">
                <a16:creationId xmlns:a16="http://schemas.microsoft.com/office/drawing/2014/main" id="{663B2F33-A3AB-9841-B864-7ABC8E2577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72" t="29890" r="9279" b="33971"/>
          <a:stretch>
            <a:fillRect/>
          </a:stretch>
        </p:blipFill>
        <p:spPr>
          <a:xfrm>
            <a:off x="3305909" y="4329421"/>
            <a:ext cx="6330462" cy="190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47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PRIPAJANJA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r-HR" sz="2800" dirty="0"/>
              <a:t>Jedno ili više poduzeća pripaja se drugom poduzeću, a pripojeno poduzeće prestaje postojati</a:t>
            </a:r>
          </a:p>
          <a:p>
            <a:pPr marL="0" indent="0">
              <a:buNone/>
            </a:pPr>
            <a:r>
              <a:rPr lang="hr-HR" sz="2800" dirty="0"/>
              <a:t>Pogodnosti (udžbenik str.91): </a:t>
            </a:r>
          </a:p>
          <a:p>
            <a:r>
              <a:rPr lang="hr-HR" sz="2800" dirty="0"/>
              <a:t>etablirana tvrtka,</a:t>
            </a:r>
          </a:p>
          <a:p>
            <a:r>
              <a:rPr lang="hr-HR" sz="2800" dirty="0"/>
              <a:t>Lokacija</a:t>
            </a:r>
          </a:p>
          <a:p>
            <a:r>
              <a:rPr lang="hr-HR" sz="2800" dirty="0"/>
              <a:t>Marketinška struktura</a:t>
            </a:r>
          </a:p>
          <a:p>
            <a:r>
              <a:rPr lang="hr-HR" sz="2800" dirty="0"/>
              <a:t>Trošak</a:t>
            </a:r>
          </a:p>
          <a:p>
            <a:r>
              <a:rPr lang="hr-HR" sz="2800" dirty="0"/>
              <a:t>Zaposlenici</a:t>
            </a:r>
          </a:p>
          <a:p>
            <a:r>
              <a:rPr lang="hr-HR" sz="2800" dirty="0"/>
              <a:t>Više prilika za kreativnost</a:t>
            </a:r>
          </a:p>
          <a:p>
            <a:endParaRPr lang="hr-HR" sz="3600" dirty="0"/>
          </a:p>
          <a:p>
            <a:endParaRPr lang="hr-HR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408" y="3773632"/>
            <a:ext cx="4347905" cy="255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94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/>
              <a:t>PREUZIMANJE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dirty="0"/>
              <a:t>Jedno poduzeće kupuje drugo i uključuje ga u svoj poslovni sustav</a:t>
            </a:r>
          </a:p>
          <a:p>
            <a:r>
              <a:rPr lang="hr-HR" sz="3600" dirty="0"/>
              <a:t>Preuzeto poduzeće pravno nastavlja poslovanje</a:t>
            </a:r>
          </a:p>
        </p:txBody>
      </p:sp>
    </p:spTree>
    <p:extLst>
      <p:ext uri="{BB962C8B-B14F-4D97-AF65-F5344CB8AC3E}">
        <p14:creationId xmlns:p14="http://schemas.microsoft.com/office/powerpoint/2010/main" val="1997361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ODGOVORITE NA SLJEDEĆA PITANJA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hr-HR" sz="3200" dirty="0"/>
              <a:t>Što je </a:t>
            </a:r>
            <a:r>
              <a:rPr lang="hr-HR" sz="3200" dirty="0" err="1"/>
              <a:t>know-how</a:t>
            </a:r>
            <a:r>
              <a:rPr lang="hr-HR" sz="3200" dirty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hr-HR" sz="3200" dirty="0"/>
              <a:t>Koje su vrste pripajanja prema Zakonu o trgovačkim društvima?</a:t>
            </a:r>
          </a:p>
          <a:p>
            <a:pPr marL="457200" indent="-457200">
              <a:buFont typeface="+mj-lt"/>
              <a:buAutoNum type="arabicPeriod"/>
            </a:pPr>
            <a:r>
              <a:rPr lang="hr-HR" sz="3200" dirty="0"/>
              <a:t>Koje su pogodnosti pripajanja za poduzetnika?</a:t>
            </a:r>
          </a:p>
          <a:p>
            <a:pPr marL="457200" indent="-457200">
              <a:buFont typeface="+mj-lt"/>
              <a:buAutoNum type="arabicPeriod"/>
            </a:pPr>
            <a:r>
              <a:rPr lang="hr-HR" sz="3200" dirty="0"/>
              <a:t>Pronađi jedan primjer spajanja/pripajanja poduzeća u RH.</a:t>
            </a:r>
          </a:p>
        </p:txBody>
      </p:sp>
    </p:spTree>
    <p:extLst>
      <p:ext uri="{BB962C8B-B14F-4D97-AF65-F5344CB8AC3E}">
        <p14:creationId xmlns:p14="http://schemas.microsoft.com/office/powerpoint/2010/main" val="3001126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BDDEAC-EA77-AEFD-7944-C1AFBA8B2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196EEE-49EF-1A3C-30AF-A14B70B51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F9265C-A4E8-FBA7-2EF1-D7A57632B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B8ED41A-1D8B-14A2-7853-DC9763AFC7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225" y="2206255"/>
            <a:ext cx="5645888" cy="2566237"/>
          </a:xfrm>
        </p:spPr>
        <p:txBody>
          <a:bodyPr anchor="t">
            <a:normAutofit/>
          </a:bodyPr>
          <a:lstStyle/>
          <a:p>
            <a:pPr algn="l"/>
            <a:r>
              <a:rPr lang="hr-HR" sz="4800" dirty="0"/>
              <a:t>Hvala na pozornosti.</a:t>
            </a:r>
          </a:p>
        </p:txBody>
      </p:sp>
      <p:pic>
        <p:nvPicPr>
          <p:cNvPr id="4" name="Picture 3" descr="Abstract smoke background">
            <a:extLst>
              <a:ext uri="{FF2B5EF4-FFF2-40B4-BE49-F238E27FC236}">
                <a16:creationId xmlns:a16="http://schemas.microsoft.com/office/drawing/2014/main" id="{243A294A-13F4-2F7A-0683-3098C4C813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48" r="22889" b="-1"/>
          <a:stretch>
            <a:fillRect/>
          </a:stretch>
        </p:blipFill>
        <p:spPr>
          <a:xfrm>
            <a:off x="5879804" y="-6350"/>
            <a:ext cx="6312196" cy="6874330"/>
          </a:xfrm>
          <a:custGeom>
            <a:avLst/>
            <a:gdLst/>
            <a:ahLst/>
            <a:cxnLst/>
            <a:rect l="l" t="t" r="r" b="b"/>
            <a:pathLst>
              <a:path w="6312196" h="6874330">
                <a:moveTo>
                  <a:pt x="2047193" y="0"/>
                </a:moveTo>
                <a:lnTo>
                  <a:pt x="6312196" y="0"/>
                </a:lnTo>
                <a:lnTo>
                  <a:pt x="6312196" y="6874330"/>
                </a:lnTo>
                <a:lnTo>
                  <a:pt x="0" y="6874330"/>
                </a:lnTo>
                <a:close/>
              </a:path>
            </a:pathLst>
          </a:cu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2195C15-A607-4222-BF69-4D4C1FF38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634715" y="0"/>
            <a:ext cx="914401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729314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332</Words>
  <Application>Microsoft Office PowerPoint</Application>
  <PresentationFormat>Široki zaslon</PresentationFormat>
  <Paragraphs>60</Paragraphs>
  <Slides>13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7" baseType="lpstr">
      <vt:lpstr>Arial</vt:lpstr>
      <vt:lpstr>Univers Condensed Light</vt:lpstr>
      <vt:lpstr>Walbaum Display Light</vt:lpstr>
      <vt:lpstr>AngleLinesVTI</vt:lpstr>
      <vt:lpstr>ULAGANJA IZVAN VLASTITOG PODUZEĆA</vt:lpstr>
      <vt:lpstr>ULAGANJA IZVAN VLASTITOG PODUZEĆA</vt:lpstr>
      <vt:lpstr>ULAGANJA IZVAN VLASTITOG PODUZEĆA</vt:lpstr>
      <vt:lpstr>ZAJEDNIČKO ULAGANJE (JOINT VENTURE)</vt:lpstr>
      <vt:lpstr>ZAJEDNIČKO ULAGANJE (JOINT VENTURE)</vt:lpstr>
      <vt:lpstr>ZAJEDNIČKO ULAGANJE (JOINT VENTURE)</vt:lpstr>
      <vt:lpstr>ZAJEDNIČKO ULAGANJE (JOINT VENTURE)</vt:lpstr>
      <vt:lpstr>SPAJANJE I PRIPAJANJE</vt:lpstr>
      <vt:lpstr>SPAJANJA</vt:lpstr>
      <vt:lpstr>PRIPAJANJA</vt:lpstr>
      <vt:lpstr>PREUZIMANJE </vt:lpstr>
      <vt:lpstr>ODGOVORITE NA SLJEDEĆA PITANJA </vt:lpstr>
      <vt:lpstr>Hvala na pozornosti.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Juriša</dc:creator>
  <cp:lastModifiedBy>Marina Juriša</cp:lastModifiedBy>
  <cp:revision>9</cp:revision>
  <dcterms:created xsi:type="dcterms:W3CDTF">2025-10-09T08:01:37Z</dcterms:created>
  <dcterms:modified xsi:type="dcterms:W3CDTF">2026-06-10T15:16:39Z</dcterms:modified>
</cp:coreProperties>
</file>